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>
        <p:scale>
          <a:sx n="33" d="100"/>
          <a:sy n="33" d="100"/>
        </p:scale>
        <p:origin x="1464" y="-3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2022-06-16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2022-06-16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334" y="9185792"/>
            <a:ext cx="8639534" cy="6601907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736600" y="3606800"/>
            <a:ext cx="28854400" cy="4363932"/>
          </a:xfrm>
          <a:prstGeom prst="roundRect">
            <a:avLst>
              <a:gd name="adj" fmla="val 12685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600" b="1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A Switched Capacitor Based DC-DC Boost Converter with Adaptive Dead-time Generator for Solid-State Drives</a:t>
            </a:r>
          </a:p>
          <a:p>
            <a:pPr algn="ctr"/>
            <a:r>
              <a:rPr lang="en-US" altLang="ko-KR" sz="4800" dirty="0" err="1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Seung-Ju</a:t>
            </a:r>
            <a:r>
              <a:rPr lang="en-US" altLang="ko-KR" sz="48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Lee, Se-Un Shin</a:t>
            </a:r>
          </a:p>
          <a:p>
            <a:pPr algn="ctr"/>
            <a:r>
              <a:rPr lang="en-US" altLang="ko-KR" sz="48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Department of Electrical Engineering, </a:t>
            </a:r>
          </a:p>
          <a:p>
            <a:pPr algn="ctr"/>
            <a:r>
              <a:rPr lang="en-US" altLang="ko-KR" sz="48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Ulsan National Institute of Science and Technology (UNIST)</a:t>
            </a:r>
            <a:endParaRPr lang="ko-KR" altLang="en-US" sz="4800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736600" y="8153399"/>
            <a:ext cx="28854400" cy="9853431"/>
          </a:xfrm>
          <a:prstGeom prst="roundRect">
            <a:avLst>
              <a:gd name="adj" fmla="val 7560"/>
            </a:avLst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altLang="ko-KR" sz="8000" b="1" dirty="0" smtClean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36599" y="18254805"/>
            <a:ext cx="13931901" cy="12576046"/>
          </a:xfrm>
          <a:prstGeom prst="roundRect">
            <a:avLst>
              <a:gd name="adj" fmla="val 6284"/>
            </a:avLst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736599" y="31043900"/>
            <a:ext cx="28854401" cy="9723100"/>
          </a:xfrm>
          <a:prstGeom prst="roundRect">
            <a:avLst>
              <a:gd name="adj" fmla="val 8704"/>
            </a:avLst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3200" y="8153400"/>
            <a:ext cx="25395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600" b="1" dirty="0" smtClean="0"/>
              <a:t>1. Introduction : Boost Converter for Solid-State Drives</a:t>
            </a:r>
            <a:endParaRPr lang="ko-KR" altLang="en-US" sz="6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13023" y="13931518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 smtClean="0"/>
              <a:t>&lt;NAND Flash Memory Cell&gt;</a:t>
            </a:r>
            <a:endParaRPr lang="ko-KR" altLang="en-US" sz="4800" b="1" dirty="0"/>
          </a:p>
        </p:txBody>
      </p:sp>
      <p:pic>
        <p:nvPicPr>
          <p:cNvPr id="13" name="그림 12"/>
          <p:cNvPicPr/>
          <p:nvPr/>
        </p:nvPicPr>
        <p:blipFill>
          <a:blip r:embed="rId3"/>
          <a:stretch>
            <a:fillRect/>
          </a:stretch>
        </p:blipFill>
        <p:spPr>
          <a:xfrm>
            <a:off x="18555130" y="9262232"/>
            <a:ext cx="10843866" cy="8269043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1930400" y="14829187"/>
            <a:ext cx="16387868" cy="304698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ko-KR" altLang="en-US" sz="4800" b="1" dirty="0" smtClean="0">
                <a:cs typeface="Arial" panose="020B0604020202020204" pitchFamily="34" charset="0"/>
              </a:rPr>
              <a:t>▣ </a:t>
            </a:r>
            <a:r>
              <a:rPr lang="en-US" altLang="ko-KR" sz="4800" b="1" dirty="0" smtClean="0">
                <a:cs typeface="Arial" panose="020B0604020202020204" pitchFamily="34" charset="0"/>
              </a:rPr>
              <a:t>Design Goals</a:t>
            </a:r>
            <a:endParaRPr lang="en-US" altLang="ko-KR" sz="4800" dirty="0" smtClean="0"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ko-KR" sz="4800" dirty="0" smtClean="0">
                <a:cs typeface="Arial" panose="020B0604020202020204" pitchFamily="34" charset="0"/>
              </a:rPr>
              <a:t> High Efficiency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ko-KR" sz="4800" dirty="0" smtClean="0">
                <a:cs typeface="Arial" panose="020B0604020202020204" pitchFamily="34" charset="0"/>
              </a:rPr>
              <a:t> High Conversion Gain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ko-KR" sz="4800" dirty="0" smtClean="0">
                <a:cs typeface="Arial" panose="020B0604020202020204" pitchFamily="34" charset="0"/>
              </a:rPr>
              <a:t> Stability for Wide Output Range (V</a:t>
            </a:r>
            <a:r>
              <a:rPr lang="en-US" altLang="ko-KR" sz="3600" dirty="0" smtClean="0">
                <a:cs typeface="Arial" panose="020B0604020202020204" pitchFamily="34" charset="0"/>
              </a:rPr>
              <a:t>OUT</a:t>
            </a:r>
            <a:r>
              <a:rPr lang="en-US" altLang="ko-KR" sz="4800" dirty="0" smtClean="0">
                <a:cs typeface="Arial" panose="020B0604020202020204" pitchFamily="34" charset="0"/>
              </a:rPr>
              <a:t>=5.5</a:t>
            </a:r>
            <a:r>
              <a:rPr lang="en-US" altLang="ko-KR" sz="4800" dirty="0" smtClean="0">
                <a:latin typeface="+mn-ea"/>
                <a:cs typeface="Arial" panose="020B0604020202020204" pitchFamily="34" charset="0"/>
              </a:rPr>
              <a:t>~</a:t>
            </a:r>
            <a:r>
              <a:rPr lang="en-US" altLang="ko-KR" sz="4800" dirty="0" smtClean="0">
                <a:cs typeface="Arial" panose="020B0604020202020204" pitchFamily="34" charset="0"/>
              </a:rPr>
              <a:t>20V)</a:t>
            </a:r>
            <a:endParaRPr lang="ko-KR" altLang="en-US" sz="4800" dirty="0"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11300" y="18267954"/>
            <a:ext cx="988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600" b="1" dirty="0"/>
              <a:t>2</a:t>
            </a:r>
            <a:r>
              <a:rPr lang="en-US" altLang="ko-KR" sz="6600" b="1" dirty="0" smtClean="0"/>
              <a:t>. Proposed Structure</a:t>
            </a:r>
            <a:endParaRPr lang="ko-KR" altLang="en-US" sz="6600" b="1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786" y="19409856"/>
            <a:ext cx="10544598" cy="77880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직사각형 16"/>
              <p:cNvSpPr/>
              <p:nvPr/>
            </p:nvSpPr>
            <p:spPr>
              <a:xfrm>
                <a:off x="1595189" y="27098418"/>
                <a:ext cx="14073239" cy="37324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ko-KR" sz="4800" dirty="0" smtClean="0">
                    <a:cs typeface="Arial" panose="020B0604020202020204" pitchFamily="34" charset="0"/>
                  </a:rPr>
                  <a:t> 1:2 Switched Capacitor Based Boost Converter</a:t>
                </a:r>
              </a:p>
              <a:p>
                <a:r>
                  <a:rPr lang="en-US" altLang="ko-KR" sz="4800" dirty="0">
                    <a:cs typeface="Arial" panose="020B0604020202020204" pitchFamily="34" charset="0"/>
                  </a:rPr>
                  <a:t> </a:t>
                </a:r>
                <a:r>
                  <a:rPr lang="en-US" altLang="ko-KR" sz="4800" dirty="0" smtClean="0">
                    <a:cs typeface="Arial" panose="020B0604020202020204" pitchFamily="34" charset="0"/>
                  </a:rPr>
                  <a:t>  </a:t>
                </a:r>
                <a:r>
                  <a:rPr lang="en-US" altLang="ko-KR" sz="4800" dirty="0" smtClean="0">
                    <a:ea typeface="맑은 고딕" panose="020B0503020000020004" pitchFamily="50" charset="-127"/>
                    <a:cs typeface="Arial" panose="020B0604020202020204" pitchFamily="34" charset="0"/>
                  </a:rPr>
                  <a:t>→ High Conversion Gain (=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480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ko-KR" sz="48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1+</m:t>
                        </m:r>
                        <m:r>
                          <a:rPr lang="en-US" altLang="ko-KR" sz="48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𝐷</m:t>
                        </m:r>
                      </m:num>
                      <m:den>
                        <m:r>
                          <a:rPr lang="en-US" altLang="ko-KR" sz="48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1−</m:t>
                        </m:r>
                        <m:r>
                          <a:rPr lang="en-US" altLang="ko-KR" sz="48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𝐷</m:t>
                        </m:r>
                      </m:den>
                    </m:f>
                  </m:oMath>
                </a14:m>
                <a:r>
                  <a:rPr lang="en-US" altLang="ko-KR" sz="4800" dirty="0" smtClean="0">
                    <a:cs typeface="Arial" panose="020B0604020202020204" pitchFamily="34" charset="0"/>
                  </a:rPr>
                  <a:t> )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ko-KR" sz="4800" dirty="0" smtClean="0">
                    <a:cs typeface="Arial" panose="020B0604020202020204" pitchFamily="34" charset="0"/>
                  </a:rPr>
                  <a:t> Small Inductor Current (=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ko-KR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𝐶𝐺</m:t>
                        </m:r>
                      </m:num>
                      <m:den>
                        <m:r>
                          <a:rPr lang="en-US" altLang="ko-KR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1+</m:t>
                        </m:r>
                        <m:r>
                          <a:rPr lang="en-US" altLang="ko-KR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den>
                    </m:f>
                  </m:oMath>
                </a14:m>
                <a:r>
                  <a:rPr lang="en-US" altLang="ko-KR" sz="4800" dirty="0" smtClean="0">
                    <a:cs typeface="Arial" panose="020B0604020202020204" pitchFamily="34" charset="0"/>
                  </a:rPr>
                  <a:t> x I</a:t>
                </a:r>
                <a:r>
                  <a:rPr lang="en-US" altLang="ko-KR" sz="3600" dirty="0" smtClean="0">
                    <a:cs typeface="Arial" panose="020B0604020202020204" pitchFamily="34" charset="0"/>
                  </a:rPr>
                  <a:t>LOAD</a:t>
                </a:r>
                <a:r>
                  <a:rPr lang="en-US" altLang="ko-KR" sz="4800" dirty="0" smtClean="0"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altLang="ko-KR" sz="4800" dirty="0" smtClean="0">
                    <a:cs typeface="Arial" panose="020B0604020202020204" pitchFamily="34" charset="0"/>
                  </a:rPr>
                  <a:t>   → Small Conduction Loss</a:t>
                </a:r>
                <a:endParaRPr lang="ko-KR" altLang="en-US" sz="48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직사각형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189" y="27098418"/>
                <a:ext cx="14073239" cy="3732432"/>
              </a:xfrm>
              <a:prstGeom prst="rect">
                <a:avLst/>
              </a:prstGeom>
              <a:blipFill>
                <a:blip r:embed="rId5"/>
                <a:stretch>
                  <a:fillRect l="-1776" t="-2121" b="-73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모서리가 둥근 직사각형 17"/>
          <p:cNvSpPr/>
          <p:nvPr/>
        </p:nvSpPr>
        <p:spPr>
          <a:xfrm>
            <a:off x="14965926" y="18254804"/>
            <a:ext cx="14625075" cy="12576046"/>
          </a:xfrm>
          <a:prstGeom prst="roundRect">
            <a:avLst>
              <a:gd name="adj" fmla="val 6284"/>
            </a:avLst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09901" y="18322595"/>
            <a:ext cx="12191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600" b="1" dirty="0" smtClean="0"/>
              <a:t>3. Proposed Dead-Time Generator</a:t>
            </a:r>
            <a:endParaRPr lang="ko-KR" altLang="en-US" sz="6600" b="1" dirty="0"/>
          </a:p>
        </p:txBody>
      </p:sp>
      <p:pic>
        <p:nvPicPr>
          <p:cNvPr id="20" name="그림 19"/>
          <p:cNvPicPr/>
          <p:nvPr/>
        </p:nvPicPr>
        <p:blipFill>
          <a:blip r:embed="rId6"/>
          <a:stretch>
            <a:fillRect/>
          </a:stretch>
        </p:blipFill>
        <p:spPr>
          <a:xfrm>
            <a:off x="15888659" y="19618272"/>
            <a:ext cx="6696010" cy="4740645"/>
          </a:xfrm>
          <a:prstGeom prst="rect">
            <a:avLst/>
          </a:prstGeom>
        </p:spPr>
      </p:pic>
      <p:pic>
        <p:nvPicPr>
          <p:cNvPr id="21" name="그림 20"/>
          <p:cNvPicPr/>
          <p:nvPr/>
        </p:nvPicPr>
        <p:blipFill>
          <a:blip r:embed="rId7"/>
          <a:stretch>
            <a:fillRect/>
          </a:stretch>
        </p:blipFill>
        <p:spPr>
          <a:xfrm>
            <a:off x="23225401" y="19324678"/>
            <a:ext cx="5345951" cy="5526461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95952" y="25762423"/>
            <a:ext cx="7726683" cy="3508986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30171" y="25061079"/>
            <a:ext cx="2844439" cy="567623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5941257" y="24420980"/>
            <a:ext cx="7635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 smtClean="0"/>
              <a:t>&lt;Conv. Dead-Time Gen&gt;</a:t>
            </a:r>
            <a:endParaRPr lang="ko-KR" altLang="en-US" sz="4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6284155" y="29729618"/>
            <a:ext cx="7635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 smtClean="0"/>
              <a:t>&lt;Adaptive Dead-Time Gen&gt;</a:t>
            </a:r>
            <a:endParaRPr lang="ko-KR" altLang="en-US" sz="4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395241" y="31110810"/>
            <a:ext cx="12191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600" b="1" dirty="0"/>
              <a:t>4</a:t>
            </a:r>
            <a:r>
              <a:rPr lang="en-US" altLang="ko-KR" sz="6600" b="1" dirty="0" smtClean="0"/>
              <a:t>. Measurement Results</a:t>
            </a:r>
            <a:endParaRPr lang="ko-KR" altLang="en-US" sz="6600" b="1" dirty="0"/>
          </a:p>
        </p:txBody>
      </p:sp>
      <p:pic>
        <p:nvPicPr>
          <p:cNvPr id="30" name="그림 29"/>
          <p:cNvPicPr/>
          <p:nvPr/>
        </p:nvPicPr>
        <p:blipFill>
          <a:blip r:embed="rId10"/>
          <a:stretch>
            <a:fillRect/>
          </a:stretch>
        </p:blipFill>
        <p:spPr>
          <a:xfrm>
            <a:off x="863219" y="32046570"/>
            <a:ext cx="8102423" cy="7078709"/>
          </a:xfrm>
          <a:prstGeom prst="rect">
            <a:avLst/>
          </a:prstGeom>
        </p:spPr>
      </p:pic>
      <p:pic>
        <p:nvPicPr>
          <p:cNvPr id="31" name="그림 30"/>
          <p:cNvPicPr/>
          <p:nvPr/>
        </p:nvPicPr>
        <p:blipFill>
          <a:blip r:embed="rId11"/>
          <a:stretch>
            <a:fillRect/>
          </a:stretch>
        </p:blipFill>
        <p:spPr>
          <a:xfrm>
            <a:off x="8821393" y="32158625"/>
            <a:ext cx="8202821" cy="696665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43540" y="39090646"/>
            <a:ext cx="16648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 smtClean="0"/>
              <a:t>Bode plot of the loop under different output/load conditions</a:t>
            </a:r>
            <a:endParaRPr lang="ko-KR" altLang="en-US" sz="4800" b="1" dirty="0"/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7786" y="9614864"/>
            <a:ext cx="6721163" cy="4310079"/>
          </a:xfrm>
          <a:prstGeom prst="rect">
            <a:avLst/>
          </a:prstGeom>
        </p:spPr>
      </p:pic>
      <p:sp>
        <p:nvSpPr>
          <p:cNvPr id="36" name="직사각형 35"/>
          <p:cNvSpPr/>
          <p:nvPr/>
        </p:nvSpPr>
        <p:spPr>
          <a:xfrm>
            <a:off x="1156303" y="39787584"/>
            <a:ext cx="15833840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ko-KR" sz="4800" dirty="0" smtClean="0">
                <a:cs typeface="Arial" panose="020B0604020202020204" pitchFamily="34" charset="0"/>
              </a:rPr>
              <a:t> 40 degrees or higher phase margin under whole conditions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341684" y="32105231"/>
            <a:ext cx="6180951" cy="702004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7875815" y="39136109"/>
            <a:ext cx="52043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 smtClean="0"/>
              <a:t>Waveforms of </a:t>
            </a:r>
          </a:p>
          <a:p>
            <a:pPr algn="ctr"/>
            <a:r>
              <a:rPr lang="en-US" altLang="ko-KR" sz="4800" b="1" dirty="0" smtClean="0"/>
              <a:t>proposed structure</a:t>
            </a:r>
            <a:endParaRPr lang="ko-KR" altLang="en-US" sz="4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4003954" y="39286404"/>
            <a:ext cx="520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 smtClean="0"/>
              <a:t>Chip micrograph</a:t>
            </a:r>
            <a:endParaRPr lang="ko-KR" altLang="en-US" sz="48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517288" y="31810594"/>
            <a:ext cx="5822714" cy="722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</TotalTime>
  <Words>162</Words>
  <Application>Microsoft Office PowerPoint</Application>
  <PresentationFormat>사용자 지정</PresentationFormat>
  <Paragraphs>24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맑은 고딕</vt:lpstr>
      <vt:lpstr>Arial</vt:lpstr>
      <vt:lpstr>Calibri</vt:lpstr>
      <vt:lpstr>Calibri Light</vt:lpstr>
      <vt:lpstr>Cambria Math</vt:lpstr>
      <vt:lpstr>Wingdings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UNIST</cp:lastModifiedBy>
  <cp:revision>84</cp:revision>
  <dcterms:created xsi:type="dcterms:W3CDTF">2018-03-08T06:02:33Z</dcterms:created>
  <dcterms:modified xsi:type="dcterms:W3CDTF">2022-06-16T05:57:25Z</dcterms:modified>
</cp:coreProperties>
</file>